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439" r:id="rId2"/>
    <p:sldId id="434" r:id="rId3"/>
    <p:sldId id="436" r:id="rId4"/>
    <p:sldId id="437" r:id="rId5"/>
    <p:sldId id="438" r:id="rId6"/>
  </p:sldIdLst>
  <p:sldSz cx="9144000" cy="5143500" type="screen16x9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389626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77925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16887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55850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1948129" algn="l" defTabSz="77925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337755" algn="l" defTabSz="77925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2727381" algn="l" defTabSz="77925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117007" algn="l" defTabSz="77925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00FF"/>
    <a:srgbClr val="0000FF"/>
    <a:srgbClr val="0033CC"/>
    <a:srgbClr val="000099"/>
    <a:srgbClr val="FFFF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67" autoAdjust="0"/>
    <p:restoredTop sz="86455" autoAdjust="0"/>
  </p:normalViewPr>
  <p:slideViewPr>
    <p:cSldViewPr>
      <p:cViewPr>
        <p:scale>
          <a:sx n="76" d="100"/>
          <a:sy n="76" d="100"/>
        </p:scale>
        <p:origin x="-1674" y="-57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22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2290" tIns="46146" rIns="92290" bIns="4614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2290" tIns="46146" rIns="92290" bIns="4614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A78592-57EC-4938-BB2C-3CDAB9CBF71E}" type="datetimeFigureOut">
              <a:rPr lang="en-US"/>
              <a:pPr>
                <a:defRPr/>
              </a:pPr>
              <a:t>3/3/2022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2290" tIns="46146" rIns="92290" bIns="4614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2290" tIns="46146" rIns="92290" bIns="4614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C6843CD3-BA1A-4E7C-AC5E-D1C248CD3E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82395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5C9770B-5EBC-40E7-BA56-0D62E3974479}" type="datetimeFigureOut">
              <a:rPr lang="en-US"/>
              <a:pPr>
                <a:defRPr/>
              </a:pPr>
              <a:t>3/3/2022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6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6D85CAC-9D4C-4F4E-BD84-4FC28C999C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30605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62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9252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887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8503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9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7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43E50-2746-49C7-B45B-6E3B0F99B5AD}" type="datetimeFigureOut">
              <a:rPr lang="en-US"/>
              <a:pPr>
                <a:defRPr/>
              </a:pPr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D546F-D20F-4C46-9AF3-269D46142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810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1D840-7D0E-43BC-91D2-6AAB419CC09D}" type="datetimeFigureOut">
              <a:rPr lang="en-US"/>
              <a:pPr>
                <a:defRPr/>
              </a:pPr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C5B74-D526-426F-A25F-DC4503E6CD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424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8962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792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6887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5850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4812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3775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2738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1700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EE161-C5C2-4A5D-B373-7E934847B1B5}" type="datetimeFigureOut">
              <a:rPr lang="en-US"/>
              <a:pPr>
                <a:defRPr/>
              </a:pPr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112E7-20D6-4F4E-ADEB-175FB2D3BB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3498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DFB2B-DE78-4786-9721-74DD3363732F}" type="datetimeFigureOut">
              <a:rPr lang="en-US"/>
              <a:pPr>
                <a:defRPr/>
              </a:pPr>
              <a:t>3/3/2022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E3BA8-531A-4A6F-808C-01EC18970A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244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E3928-7301-4A1A-97BD-EFBDF9B64989}" type="datetimeFigureOut">
              <a:rPr lang="en-US"/>
              <a:pPr>
                <a:defRPr/>
              </a:pPr>
              <a:t>3/3/2022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4FB25-C407-4F62-B555-07C81E52D6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282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98F9E-66E4-46A6-81E1-3B0F3DC47C06}" type="datetimeFigureOut">
              <a:rPr lang="en-US"/>
              <a:pPr>
                <a:defRPr/>
              </a:pPr>
              <a:t>3/3/2022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F8530-03E4-44C6-B73F-112A7990CC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7242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42587-9911-45D7-9A48-E8B98E937914}" type="datetimeFigureOut">
              <a:rPr lang="en-US"/>
              <a:pPr>
                <a:defRPr/>
              </a:pPr>
              <a:t>3/3/2022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F7EFE-F8CA-4E1C-95A3-1D3731B1CD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349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313" cy="871538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0" cy="4389835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389626" indent="0">
              <a:buNone/>
              <a:defRPr sz="1000"/>
            </a:lvl2pPr>
            <a:lvl3pPr marL="779252" indent="0">
              <a:buNone/>
              <a:defRPr sz="900"/>
            </a:lvl3pPr>
            <a:lvl4pPr marL="1168878" indent="0">
              <a:buNone/>
              <a:defRPr sz="800"/>
            </a:lvl4pPr>
            <a:lvl5pPr marL="1558503" indent="0">
              <a:buNone/>
              <a:defRPr sz="800"/>
            </a:lvl5pPr>
            <a:lvl6pPr marL="1948129" indent="0">
              <a:buNone/>
              <a:defRPr sz="800"/>
            </a:lvl6pPr>
            <a:lvl7pPr marL="2337755" indent="0">
              <a:buNone/>
              <a:defRPr sz="800"/>
            </a:lvl7pPr>
            <a:lvl8pPr marL="2727381" indent="0">
              <a:buNone/>
              <a:defRPr sz="800"/>
            </a:lvl8pPr>
            <a:lvl9pPr marL="3117007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A2CDE-BD21-4942-AE14-0700940736DF}" type="datetimeFigureOut">
              <a:rPr lang="en-US"/>
              <a:pPr>
                <a:defRPr/>
              </a:pPr>
              <a:t>3/3/2022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24F65-0E92-4D3B-8EFA-61B1E2812F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3304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2700"/>
            </a:lvl1pPr>
            <a:lvl2pPr marL="389626" indent="0">
              <a:buNone/>
              <a:defRPr sz="2400"/>
            </a:lvl2pPr>
            <a:lvl3pPr marL="779252" indent="0">
              <a:buNone/>
              <a:defRPr sz="2000"/>
            </a:lvl3pPr>
            <a:lvl4pPr marL="1168878" indent="0">
              <a:buNone/>
              <a:defRPr sz="1700"/>
            </a:lvl4pPr>
            <a:lvl5pPr marL="1558503" indent="0">
              <a:buNone/>
              <a:defRPr sz="1700"/>
            </a:lvl5pPr>
            <a:lvl6pPr marL="1948129" indent="0">
              <a:buNone/>
              <a:defRPr sz="1700"/>
            </a:lvl6pPr>
            <a:lvl7pPr marL="2337755" indent="0">
              <a:buNone/>
              <a:defRPr sz="1700"/>
            </a:lvl7pPr>
            <a:lvl8pPr marL="2727381" indent="0">
              <a:buNone/>
              <a:defRPr sz="1700"/>
            </a:lvl8pPr>
            <a:lvl9pPr marL="3117007" indent="0">
              <a:buNone/>
              <a:defRPr sz="17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389626" indent="0">
              <a:buNone/>
              <a:defRPr sz="1000"/>
            </a:lvl2pPr>
            <a:lvl3pPr marL="779252" indent="0">
              <a:buNone/>
              <a:defRPr sz="900"/>
            </a:lvl3pPr>
            <a:lvl4pPr marL="1168878" indent="0">
              <a:buNone/>
              <a:defRPr sz="800"/>
            </a:lvl4pPr>
            <a:lvl5pPr marL="1558503" indent="0">
              <a:buNone/>
              <a:defRPr sz="800"/>
            </a:lvl5pPr>
            <a:lvl6pPr marL="1948129" indent="0">
              <a:buNone/>
              <a:defRPr sz="800"/>
            </a:lvl6pPr>
            <a:lvl7pPr marL="2337755" indent="0">
              <a:buNone/>
              <a:defRPr sz="800"/>
            </a:lvl7pPr>
            <a:lvl8pPr marL="2727381" indent="0">
              <a:buNone/>
              <a:defRPr sz="800"/>
            </a:lvl8pPr>
            <a:lvl9pPr marL="3117007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E594B-FBC1-4B2B-9A2B-E6BDECBA93B9}" type="datetimeFigureOut">
              <a:rPr lang="en-US"/>
              <a:pPr>
                <a:defRPr/>
              </a:pPr>
              <a:t>3/3/2022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3E0E0-57C8-4F7F-8D99-60109ECF0C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2704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947B2-C78E-4225-857E-DA65DA0F86E8}" type="datetimeFigureOut">
              <a:rPr lang="en-US"/>
              <a:pPr>
                <a:defRPr/>
              </a:pPr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38F9A-08C9-49B3-9043-57020D42C4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6165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69226-5AF3-4432-8B9A-EF4C9F33118E}" type="datetimeFigureOut">
              <a:rPr lang="en-US"/>
              <a:pPr>
                <a:defRPr/>
              </a:pPr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A6453-84C2-4F31-9E0C-FEE0A6D860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6725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925" tIns="38963" rIns="77925" bIns="389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A026055-F5B5-4C2D-B8D2-66475B706867}" type="datetimeFigureOut">
              <a:rPr lang="en-US"/>
              <a:pPr>
                <a:defRPr/>
              </a:pPr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cs typeface="Arial" charset="0"/>
              </a:defRPr>
            </a:lvl1pPr>
          </a:lstStyle>
          <a:p>
            <a:pPr>
              <a:defRPr/>
            </a:pPr>
            <a:fld id="{494DDABB-0EBB-41BF-8D05-9B7A0C93F2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pitchFamily="34" charset="0"/>
        </a:defRPr>
      </a:lvl5pPr>
      <a:lvl6pPr marL="389626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pitchFamily="34" charset="0"/>
        </a:defRPr>
      </a:lvl6pPr>
      <a:lvl7pPr marL="779252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pitchFamily="34" charset="0"/>
        </a:defRPr>
      </a:lvl7pPr>
      <a:lvl8pPr marL="1168878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pitchFamily="34" charset="0"/>
        </a:defRPr>
      </a:lvl8pPr>
      <a:lvl9pPr marL="1558503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pitchFamily="34" charset="0"/>
        </a:defRPr>
      </a:lvl9pPr>
    </p:titleStyle>
    <p:bodyStyle>
      <a:lvl1pPr marL="292219" indent="-29221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3142" indent="-24351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4065" indent="-1948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690" indent="-1948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3316" indent="-1948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2942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68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D:\Session 2021-22\GPD_2021-22\PPTs\Background Slid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tle 1"/>
          <p:cNvSpPr>
            <a:spLocks noGrp="1"/>
          </p:cNvSpPr>
          <p:nvPr>
            <p:ph type="ctrTitle"/>
          </p:nvPr>
        </p:nvSpPr>
        <p:spPr>
          <a:xfrm>
            <a:off x="685800" y="1815704"/>
            <a:ext cx="7772400" cy="1102519"/>
          </a:xfrm>
        </p:spPr>
        <p:txBody>
          <a:bodyPr/>
          <a:lstStyle/>
          <a:p>
            <a:r>
              <a:rPr lang="hi-IN" sz="6800" b="1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संस्कृत क्यों पढ़े ?</a:t>
            </a:r>
            <a:endParaRPr lang="en-IN" sz="6800" b="1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D:\Session 2021-22\GPD_2021-22\PPTs\Background Slid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808893" y="1383506"/>
            <a:ext cx="7526215" cy="34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25" tIns="38963" rIns="77925" bIns="38963">
            <a:spAutoFit/>
          </a:bodyPr>
          <a:lstStyle/>
          <a:p>
            <a:pPr algn="just">
              <a:buFont typeface="Arial" charset="0"/>
              <a:buChar char="•"/>
              <a:defRPr/>
            </a:pPr>
            <a:r>
              <a:rPr lang="hi-IN" altLang="en-US" sz="3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संस्कृत भाषा विश्व की सबसे प्राचीन भाषा इसे देव भाषा कहा गया है तथा यह सभी भाषाओं की जननी कहलाती है ।</a:t>
            </a:r>
            <a:r>
              <a:rPr lang="en-IN" altLang="en-US" sz="3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hi-IN" altLang="en-US" sz="3100" b="1" dirty="0">
              <a:solidFill>
                <a:schemeClr val="tx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defRPr/>
            </a:pPr>
            <a:endParaRPr lang="hi-IN" altLang="en-US" sz="3100" b="1" dirty="0">
              <a:solidFill>
                <a:schemeClr val="tx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i-IN" altLang="en-US" sz="3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संस्कृत का अर्थ “संस्कार” युक्त भाषा है ।</a:t>
            </a:r>
          </a:p>
          <a:p>
            <a:pPr algn="just">
              <a:defRPr/>
            </a:pPr>
            <a:r>
              <a:rPr lang="hi-IN" altLang="en-US" sz="3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</a:p>
          <a:p>
            <a:pPr algn="just">
              <a:buFont typeface="Arial" charset="0"/>
              <a:buChar char="•"/>
              <a:defRPr/>
            </a:pPr>
            <a:r>
              <a:rPr lang="hi-IN" altLang="en-US" sz="3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यह अति सरल तथा स्पष्ट भाषा है ।</a:t>
            </a: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893277" y="406004"/>
            <a:ext cx="5357446" cy="786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25" tIns="38963" rIns="77925" bIns="38963">
            <a:spAutoFit/>
          </a:bodyPr>
          <a:lstStyle/>
          <a:p>
            <a:pPr algn="ctr"/>
            <a:r>
              <a:rPr lang="hi-IN" altLang="en-US" sz="4600" b="1" u="sng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संस्कृत भाषा परिचय</a:t>
            </a:r>
            <a:endParaRPr lang="en-IN" altLang="en-US" sz="4600" b="1" u="sng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D:\Session 2021-22\GPD_2021-22\PPTs\Background Slid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899592" y="1165837"/>
            <a:ext cx="7311810" cy="340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925" tIns="38963" rIns="77925" bIns="38963" anchor="ctr">
            <a:spAutoFit/>
          </a:bodyPr>
          <a:lstStyle/>
          <a:p>
            <a:pPr algn="just">
              <a:buFont typeface="Arial" charset="0"/>
              <a:buChar char="•"/>
              <a:defRPr/>
            </a:pPr>
            <a:r>
              <a:rPr lang="hi-I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संस्कृत भाषा में प्राचीन ज्ञान, विज्ञान, संहिता तथा आध्यात्म का भण्डार है ।</a:t>
            </a:r>
          </a:p>
          <a:p>
            <a:pPr algn="just">
              <a:defRPr/>
            </a:pPr>
            <a:endParaRPr lang="hi-I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i-I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संस्कृत भाषा संगणक (कम्प्यूटर) हेतु सबसे उत्तम है। </a:t>
            </a:r>
          </a:p>
          <a:p>
            <a:pPr algn="just">
              <a:buFont typeface="Arial" charset="0"/>
              <a:buChar char="•"/>
              <a:defRPr/>
            </a:pPr>
            <a:r>
              <a:rPr lang="hi-I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इस भाषा में कम से कम शब्दों में अधिकाधिक भावार्थ निहित होता है | </a:t>
            </a:r>
          </a:p>
          <a:p>
            <a:pPr algn="just">
              <a:defRPr/>
            </a:pPr>
            <a:endParaRPr lang="hi-I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i-I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यह भाषा भारत में ही नहीं सम्पूर्ण विश्व में अपना अलग ही योगदान रखती है ।</a:t>
            </a:r>
          </a:p>
        </p:txBody>
      </p:sp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1856643" y="273844"/>
            <a:ext cx="5144315" cy="786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7925" tIns="38963" rIns="77925" bIns="38963">
            <a:spAutoFit/>
          </a:bodyPr>
          <a:lstStyle/>
          <a:p>
            <a:r>
              <a:rPr lang="hi-IN" altLang="en-US" sz="4600" b="1" u="sng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संस्कृत भाषा का महत्व </a:t>
            </a:r>
            <a:endParaRPr lang="en-US" sz="4600" b="1" u="sng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D:\Session 2021-22\GPD_2021-22\PPTs\Background Slid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816220" y="1059582"/>
            <a:ext cx="7572203" cy="3587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925" tIns="38963" rIns="77925" bIns="38963" anchor="ctr">
            <a:spAutoFit/>
          </a:bodyPr>
          <a:lstStyle/>
          <a:p>
            <a:pPr algn="just">
              <a:buFont typeface="Arial" charset="0"/>
              <a:buChar char="•"/>
              <a:defRPr/>
            </a:pPr>
            <a:r>
              <a:rPr lang="hi-I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इस विषय को भारत में ही नहीं बल्कि विश्व के अनेक विश्वविद्यालयों में पाठ्यक्रम में शामिल किया गया है। </a:t>
            </a:r>
          </a:p>
          <a:p>
            <a:pPr algn="just">
              <a:defRPr/>
            </a:pPr>
            <a:endParaRPr lang="hi-I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i-I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इस विषय का अध्ययन करके विद्यार्थी केन्द्र तथा राज्य की प्रशासनिक सेवाओं (</a:t>
            </a:r>
            <a:r>
              <a:rPr lang="en-US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IAS, RAS </a:t>
            </a:r>
            <a:r>
              <a:rPr lang="hi-I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आदि) में कार्यरत हो सकते हैं। </a:t>
            </a:r>
          </a:p>
          <a:p>
            <a:pPr algn="just">
              <a:defRPr/>
            </a:pPr>
            <a:endParaRPr lang="en-I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i-I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इससे प्राचीन वेद, पुराण, उपनिषद् आदि ग्रन्थों का अध्ययन</a:t>
            </a:r>
            <a:r>
              <a:rPr lang="en-I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गहनता से किया जा सकता है। </a:t>
            </a:r>
          </a:p>
          <a:p>
            <a:pPr algn="just">
              <a:defRPr/>
            </a:pPr>
            <a:endParaRPr lang="en-I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i-I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इसके अध्ययन से कॉलेज लेक्चरर, स्कूल व्याख्याता आदि पदों पर चयनित हो सकते हैं ।</a:t>
            </a:r>
          </a:p>
          <a:p>
            <a:pPr algn="just">
              <a:defRPr/>
            </a:pPr>
            <a:endParaRPr lang="en-IN" altLang="en-US" sz="1100" b="1" dirty="0">
              <a:solidFill>
                <a:schemeClr val="tx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i-I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बनारस का सबसे प्राचीन संस्कृत विश्वविद्यालय इसके महत्व को और बढ़ाता है।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2379785" y="359569"/>
            <a:ext cx="4038243" cy="601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7925" tIns="38963" rIns="77925" bIns="38963">
            <a:spAutoFit/>
          </a:bodyPr>
          <a:lstStyle/>
          <a:p>
            <a:r>
              <a:rPr lang="hi-IN" altLang="en-US" sz="3400" b="1" u="sng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संस्कृत विषय के उपयोग </a:t>
            </a:r>
            <a:endParaRPr lang="en-US" sz="3400" b="1" u="sng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D:\Session 2021-22\GPD_2021-22\PPTs\Background Slid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3"/>
          <p:cNvSpPr>
            <a:spLocks noChangeArrowheads="1"/>
          </p:cNvSpPr>
          <p:nvPr/>
        </p:nvSpPr>
        <p:spPr bwMode="auto">
          <a:xfrm>
            <a:off x="899592" y="1277633"/>
            <a:ext cx="7305745" cy="3310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925" tIns="38963" rIns="77925" bIns="38963">
            <a:spAutoFit/>
          </a:bodyPr>
          <a:lstStyle/>
          <a:p>
            <a:pPr algn="just">
              <a:buFont typeface="Arial" charset="0"/>
              <a:buChar char="•"/>
              <a:defRPr/>
            </a:pP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गणित </a:t>
            </a:r>
            <a:r>
              <a:rPr lang="hi-I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के अलावा संस्कृत ही एक ऐसा विषय है जिसमें छात्र पूर्ण अंक प्राप्त कर सकता है। </a:t>
            </a:r>
          </a:p>
          <a:p>
            <a:pPr algn="just">
              <a:defRPr/>
            </a:pPr>
            <a:endParaRPr lang="hi-IN" sz="1200" b="1" dirty="0">
              <a:solidFill>
                <a:schemeClr val="tx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इससे </a:t>
            </a:r>
            <a:r>
              <a:rPr lang="hi-I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छात्रों के प्रतिशत अंको में वृद्धि हो सकती है। इसका पाठ्यक्रम अतीव सरल तथा पठन हेतु उपयोगी है। </a:t>
            </a:r>
          </a:p>
          <a:p>
            <a:pPr algn="just">
              <a:defRPr/>
            </a:pPr>
            <a:endParaRPr lang="hi-IN" sz="1200" b="1" dirty="0">
              <a:solidFill>
                <a:schemeClr val="tx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इस </a:t>
            </a:r>
            <a:r>
              <a:rPr lang="hi-I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विषय के अध्ययन से छात्रों का मानसिक एवं आध्यात्मिक विकास के साथ संस्कारों में भी वृद्धि होती है।</a:t>
            </a:r>
          </a:p>
          <a:p>
            <a:pPr algn="just">
              <a:defRPr/>
            </a:pPr>
            <a:endParaRPr lang="hi-IN" sz="1200" b="1" dirty="0">
              <a:solidFill>
                <a:schemeClr val="tx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छात्र </a:t>
            </a:r>
            <a:r>
              <a:rPr lang="hi-I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प्रश्नपत्र से ही अधिकाधिक उत्तरों को हल करने में समर्थ होते हैं |</a:t>
            </a:r>
          </a:p>
          <a:p>
            <a:pPr algn="just">
              <a:defRPr/>
            </a:pPr>
            <a:endParaRPr lang="hi-IN" sz="1200" b="1" dirty="0">
              <a:solidFill>
                <a:schemeClr val="tx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hi-I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इसकी व्याकरण अतीव सरल होती है |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979736" y="519113"/>
            <a:ext cx="4902261" cy="601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7925" tIns="38963" rIns="77925" bIns="38963">
            <a:spAutoFit/>
          </a:bodyPr>
          <a:lstStyle/>
          <a:p>
            <a:r>
              <a:rPr lang="hi-IN" sz="3400" b="1" u="sng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विद्यार्थी हेतु संस्कृत का महत्व </a:t>
            </a:r>
            <a:endParaRPr lang="en-US" sz="3400" b="1" u="sng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4599</TotalTime>
  <Words>293</Words>
  <Application>Microsoft Office PowerPoint</Application>
  <PresentationFormat>On-screen Show (16:9)</PresentationFormat>
  <Paragraphs>34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संस्कृत क्यों पढ़े ?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GRAPHIC</cp:lastModifiedBy>
  <cp:revision>161</cp:revision>
  <cp:lastPrinted>2018-06-16T09:32:58Z</cp:lastPrinted>
  <dcterms:created xsi:type="dcterms:W3CDTF">2011-08-20T10:25:11Z</dcterms:created>
  <dcterms:modified xsi:type="dcterms:W3CDTF">2022-03-03T08:04:42Z</dcterms:modified>
</cp:coreProperties>
</file>